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1" r:id="rId5"/>
    <p:sldId id="287" r:id="rId6"/>
    <p:sldId id="308" r:id="rId7"/>
    <p:sldId id="293" r:id="rId8"/>
    <p:sldId id="294" r:id="rId9"/>
    <p:sldId id="309" r:id="rId10"/>
    <p:sldId id="296" r:id="rId11"/>
    <p:sldId id="298" r:id="rId12"/>
    <p:sldId id="301" r:id="rId13"/>
    <p:sldId id="299" r:id="rId14"/>
    <p:sldId id="306" r:id="rId15"/>
    <p:sldId id="302" r:id="rId16"/>
    <p:sldId id="303" r:id="rId17"/>
    <p:sldId id="304" r:id="rId18"/>
    <p:sldId id="297" r:id="rId19"/>
    <p:sldId id="300" r:id="rId20"/>
    <p:sldId id="312" r:id="rId21"/>
    <p:sldId id="314" r:id="rId22"/>
    <p:sldId id="313" r:id="rId23"/>
    <p:sldId id="311" r:id="rId24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5612" autoAdjust="0"/>
  </p:normalViewPr>
  <p:slideViewPr>
    <p:cSldViewPr snapToGrid="0">
      <p:cViewPr varScale="1">
        <p:scale>
          <a:sx n="95" d="100"/>
          <a:sy n="95" d="100"/>
        </p:scale>
        <p:origin x="120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17/07/2024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17/07/2024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+</a:t>
            </a:r>
            <a:r>
              <a:rPr lang="en-GB" dirty="0" err="1"/>
              <a:t>Mencionar</a:t>
            </a:r>
            <a:r>
              <a:rPr lang="en-GB" dirty="0"/>
              <a:t> que </a:t>
            </a:r>
            <a:r>
              <a:rPr lang="en-GB" dirty="0" err="1"/>
              <a:t>nao</a:t>
            </a:r>
            <a:r>
              <a:rPr lang="en-GB" dirty="0"/>
              <a:t> </a:t>
            </a:r>
            <a:r>
              <a:rPr lang="en-GB" dirty="0" err="1"/>
              <a:t>vai</a:t>
            </a:r>
            <a:r>
              <a:rPr lang="en-GB" dirty="0"/>
              <a:t> </a:t>
            </a:r>
            <a:r>
              <a:rPr lang="en-GB" dirty="0" err="1"/>
              <a:t>até</a:t>
            </a:r>
            <a:r>
              <a:rPr lang="en-GB" dirty="0"/>
              <a:t> à </a:t>
            </a:r>
            <a:r>
              <a:rPr lang="en-GB" dirty="0" err="1"/>
              <a:t>criação</a:t>
            </a:r>
            <a:r>
              <a:rPr lang="en-GB" dirty="0"/>
              <a:t> </a:t>
            </a:r>
            <a:r>
              <a:rPr lang="en-GB" dirty="0" err="1"/>
              <a:t>fisica</a:t>
            </a:r>
            <a:r>
              <a:rPr lang="en-GB" dirty="0"/>
              <a:t> da conf –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passa</a:t>
            </a:r>
            <a:r>
              <a:rPr lang="en-GB" dirty="0"/>
              <a:t> da </a:t>
            </a:r>
            <a:r>
              <a:rPr lang="en-GB" dirty="0" err="1"/>
              <a:t>fase</a:t>
            </a:r>
            <a:r>
              <a:rPr lang="en-GB" dirty="0"/>
              <a:t> de pre-conf</a:t>
            </a:r>
          </a:p>
          <a:p>
            <a:pPr rtl="0"/>
            <a:r>
              <a:rPr lang="en-GB" dirty="0"/>
              <a:t>+</a:t>
            </a:r>
            <a:r>
              <a:rPr lang="en-GB" dirty="0" err="1"/>
              <a:t>Resumo</a:t>
            </a:r>
            <a:r>
              <a:rPr lang="en-GB" dirty="0"/>
              <a:t> do que </a:t>
            </a:r>
            <a:r>
              <a:rPr lang="en-GB" dirty="0" err="1"/>
              <a:t>será</a:t>
            </a:r>
            <a:r>
              <a:rPr lang="en-GB" dirty="0"/>
              <a:t> </a:t>
            </a:r>
            <a:r>
              <a:rPr lang="en-GB" dirty="0" err="1"/>
              <a:t>apresentado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237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56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08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7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1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51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Indicar Role de autor e poucas permissões</a:t>
            </a:r>
          </a:p>
          <a:p>
            <a:r>
              <a:rPr lang="pt-PT" dirty="0"/>
              <a:t>Indicar que pode filtrar no cal for </a:t>
            </a:r>
            <a:r>
              <a:rPr lang="pt-PT" dirty="0" err="1"/>
              <a:t>papers</a:t>
            </a:r>
            <a:endParaRPr lang="pt-PT" dirty="0"/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1009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legari.dev/pt-br/posts/arquiteturas-de-sistemas-distribuido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www.geeksforgeeks.org/software-engineering-incremental-process-mode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642171BE-EA4A-2172-552C-2E60830B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044" y="1689614"/>
            <a:ext cx="5800572" cy="1907025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UAL Conf</a:t>
            </a:r>
            <a:br>
              <a:rPr lang="en-GB" dirty="0">
                <a:latin typeface="+mn-lt"/>
              </a:rPr>
            </a:br>
            <a:r>
              <a:rPr lang="pt-BR" sz="3100" dirty="0">
                <a:latin typeface="+mn-lt"/>
              </a:rPr>
              <a:t>Sistema de Gestão de Organização de Conferências</a:t>
            </a:r>
            <a:endParaRPr lang="en-GB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CDA36-9A06-4E03-D8EA-4611B9200140}"/>
              </a:ext>
            </a:extLst>
          </p:cNvPr>
          <p:cNvSpPr txBox="1"/>
          <p:nvPr/>
        </p:nvSpPr>
        <p:spPr>
          <a:xfrm>
            <a:off x="8814775" y="6112895"/>
            <a:ext cx="283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Laboratório de Projeto 2024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292E9-8CB5-D4FC-A275-6F05CB1A02F6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C816200C-5B92-1AD0-9921-943C4EF89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75" y="0"/>
            <a:ext cx="1616682" cy="969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1C9D9-393E-9166-D931-AFC980A1BCC5}"/>
              </a:ext>
            </a:extLst>
          </p:cNvPr>
          <p:cNvSpPr txBox="1"/>
          <p:nvPr/>
        </p:nvSpPr>
        <p:spPr>
          <a:xfrm>
            <a:off x="5590044" y="4526314"/>
            <a:ext cx="3422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realizado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:</a:t>
            </a:r>
          </a:p>
          <a:p>
            <a:r>
              <a:rPr lang="en-GB" dirty="0"/>
              <a:t>Bernardo Pires</a:t>
            </a:r>
          </a:p>
          <a:p>
            <a:r>
              <a:rPr lang="en-GB" dirty="0"/>
              <a:t>Christian Duarte</a:t>
            </a:r>
          </a:p>
          <a:p>
            <a:r>
              <a:rPr lang="en-GB" dirty="0"/>
              <a:t>Miguel Rico</a:t>
            </a:r>
          </a:p>
          <a:p>
            <a:r>
              <a:rPr lang="en-GB" dirty="0"/>
              <a:t>Sara Nogueira</a:t>
            </a:r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00.6458"/>
                </p14:media>
              </p:ext>
            </p:extLst>
          </p:nvPr>
        </p:nvPicPr>
        <p:blipFill rotWithShape="1">
          <a:blip r:embed="rId5"/>
          <a:srcRect b="1290"/>
          <a:stretch/>
        </p:blipFill>
        <p:spPr>
          <a:xfrm>
            <a:off x="234114" y="866329"/>
            <a:ext cx="11648005" cy="55093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2752725" y="324560"/>
            <a:ext cx="6686550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submissão - Call for Papers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93" end="1375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88" y="811161"/>
            <a:ext cx="11782824" cy="56213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A0ABB2C-2029-2F62-252D-F938FAC0E1E9}"/>
              </a:ext>
            </a:extLst>
          </p:cNvPr>
          <p:cNvSpPr txBox="1">
            <a:spLocks/>
          </p:cNvSpPr>
          <p:nvPr/>
        </p:nvSpPr>
        <p:spPr>
          <a:xfrm>
            <a:off x="4176504" y="300037"/>
            <a:ext cx="3548164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</a:t>
            </a:r>
            <a:r>
              <a:rPr lang="en-GB" sz="2400" dirty="0" err="1">
                <a:solidFill>
                  <a:srgbClr val="0070C0"/>
                </a:solidFill>
                <a:latin typeface="+mn-lt"/>
              </a:rPr>
              <a:t>submissãO</a:t>
            </a:r>
            <a:endParaRPr lang="en-GB" sz="2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29" y="811161"/>
            <a:ext cx="11742141" cy="5614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67.9791"/>
                </p14:media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33748" y="811161"/>
            <a:ext cx="11724503" cy="561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  <p:pic>
        <p:nvPicPr>
          <p:cNvPr id="4" name="Gravacao_2024-07-15_195919">
            <a:hlinkClick r:id="" action="ppaction://media"/>
            <a:extLst>
              <a:ext uri="{FF2B5EF4-FFF2-40B4-BE49-F238E27FC236}">
                <a16:creationId xmlns:a16="http://schemas.microsoft.com/office/drawing/2014/main" id="{590D8E7A-E5E4-FDFA-82ED-B34D2D019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36"/>
          <a:stretch/>
        </p:blipFill>
        <p:spPr>
          <a:xfrm>
            <a:off x="240181" y="863599"/>
            <a:ext cx="11711637" cy="5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  <p:pic>
        <p:nvPicPr>
          <p:cNvPr id="2" name="Gravacao_2024-07-15_195600">
            <a:hlinkClick r:id="" action="ppaction://media"/>
            <a:extLst>
              <a:ext uri="{FF2B5EF4-FFF2-40B4-BE49-F238E27FC236}">
                <a16:creationId xmlns:a16="http://schemas.microsoft.com/office/drawing/2014/main" id="{50ABA3ED-0D24-3FDB-5F76-3B0CE1E79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754" y="811161"/>
            <a:ext cx="11750484" cy="5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B335F9-88EE-5BE0-EE94-27967996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50" y="1499997"/>
            <a:ext cx="7521533" cy="343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E14F0-398C-4A19-87D1-55FCF3876243}"/>
              </a:ext>
            </a:extLst>
          </p:cNvPr>
          <p:cNvSpPr txBox="1"/>
          <p:nvPr/>
        </p:nvSpPr>
        <p:spPr>
          <a:xfrm>
            <a:off x="2260804" y="4802935"/>
            <a:ext cx="4971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Figura: Representação gráfica dos resultados dos testes (amostra de 16 pessoas) </a:t>
            </a:r>
            <a:endParaRPr lang="en-GB" sz="1100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E8466225-43FF-8734-5CFD-EB42C5DA871D}"/>
              </a:ext>
            </a:extLst>
          </p:cNvPr>
          <p:cNvSpPr txBox="1">
            <a:spLocks/>
          </p:cNvSpPr>
          <p:nvPr/>
        </p:nvSpPr>
        <p:spPr>
          <a:xfrm>
            <a:off x="497757" y="363077"/>
            <a:ext cx="3526095" cy="835579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Conclusão e futuras melhorias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  <a:p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892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E14F0-398C-4A19-87D1-55FCF3876243}"/>
              </a:ext>
            </a:extLst>
          </p:cNvPr>
          <p:cNvSpPr txBox="1"/>
          <p:nvPr/>
        </p:nvSpPr>
        <p:spPr>
          <a:xfrm>
            <a:off x="2562254" y="4423852"/>
            <a:ext cx="4971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Figura: Representação gráfica dos resultados dos testes (amostra de 16 pessoas) </a:t>
            </a:r>
            <a:endParaRPr lang="en-GB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935C9-FE4F-D4F2-2CE0-FAC6C5AF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56" y="1250841"/>
            <a:ext cx="6521488" cy="31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1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DCACEE-CBE4-886F-AAAF-B42250C1682A}"/>
              </a:ext>
            </a:extLst>
          </p:cNvPr>
          <p:cNvSpPr txBox="1"/>
          <p:nvPr/>
        </p:nvSpPr>
        <p:spPr>
          <a:xfrm>
            <a:off x="206355" y="1063497"/>
            <a:ext cx="4425935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“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Fácil interação e navegação rápida.</a:t>
            </a:r>
            <a:r>
              <a:rPr lang="pt-BR" sz="2000" dirty="0"/>
              <a:t>“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3F2C7-0B0A-EF81-A747-A12CE53027EA}"/>
              </a:ext>
            </a:extLst>
          </p:cNvPr>
          <p:cNvSpPr txBox="1"/>
          <p:nvPr/>
        </p:nvSpPr>
        <p:spPr>
          <a:xfrm>
            <a:off x="1201142" y="1910022"/>
            <a:ext cx="4425935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“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Apelativo e dinâmico</a:t>
            </a:r>
            <a:r>
              <a:rPr lang="pt-BR" sz="2000" dirty="0"/>
              <a:t>“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C5106-2BE4-43C4-9651-05F6448C204B}"/>
              </a:ext>
            </a:extLst>
          </p:cNvPr>
          <p:cNvSpPr txBox="1"/>
          <p:nvPr/>
        </p:nvSpPr>
        <p:spPr>
          <a:xfrm>
            <a:off x="3642889" y="2756547"/>
            <a:ext cx="4425935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“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Bastante intuitivo e fácil de entender</a:t>
            </a:r>
            <a:r>
              <a:rPr lang="pt-BR" dirty="0"/>
              <a:t> </a:t>
            </a:r>
            <a:r>
              <a:rPr lang="pt-BR" sz="2000" dirty="0"/>
              <a:t>“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E29E2-0648-60E1-91AE-ED74C59FB4AC}"/>
              </a:ext>
            </a:extLst>
          </p:cNvPr>
          <p:cNvSpPr txBox="1"/>
          <p:nvPr/>
        </p:nvSpPr>
        <p:spPr>
          <a:xfrm>
            <a:off x="8621485" y="221918"/>
            <a:ext cx="3104941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cap="all" spc="30" dirty="0">
                <a:solidFill>
                  <a:schemeClr val="tx2">
                    <a:lumMod val="50000"/>
                    <a:lumOff val="50000"/>
                  </a:schemeClr>
                </a:solidFill>
                <a:ea typeface="+mj-ea"/>
                <a:cs typeface="+mj-cs"/>
              </a:rPr>
              <a:t>62,5% ( 10 pessoas)</a:t>
            </a:r>
            <a:endParaRPr lang="en-GB" sz="2000" cap="all" spc="30" dirty="0">
              <a:solidFill>
                <a:schemeClr val="tx2">
                  <a:lumMod val="50000"/>
                  <a:lumOff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2A83D-BC49-8F34-E859-65CFF7FA5368}"/>
              </a:ext>
            </a:extLst>
          </p:cNvPr>
          <p:cNvSpPr txBox="1"/>
          <p:nvPr/>
        </p:nvSpPr>
        <p:spPr>
          <a:xfrm>
            <a:off x="6828215" y="3256299"/>
            <a:ext cx="4425935" cy="179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“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Interface clara e apelativa. A organização das fases da conferência é intuitiva e é útil existir uma pequena explicação no topo de cada secção.</a:t>
            </a:r>
            <a:r>
              <a:rPr lang="pt-BR" sz="2000" dirty="0"/>
              <a:t>“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4BBE7-0385-C673-7B51-81EF41184C61}"/>
              </a:ext>
            </a:extLst>
          </p:cNvPr>
          <p:cNvSpPr txBox="1"/>
          <p:nvPr/>
        </p:nvSpPr>
        <p:spPr>
          <a:xfrm>
            <a:off x="7960988" y="562282"/>
            <a:ext cx="4425934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cap="all" spc="30" dirty="0">
                <a:solidFill>
                  <a:schemeClr val="tx2">
                    <a:lumMod val="50000"/>
                    <a:lumOff val="50000"/>
                  </a:schemeClr>
                </a:solidFill>
                <a:ea typeface="+mj-ea"/>
                <a:cs typeface="+mj-cs"/>
              </a:rPr>
              <a:t>Encontraram vantagens</a:t>
            </a:r>
            <a:endParaRPr lang="en-GB" sz="2000" cap="all" spc="30" dirty="0">
              <a:solidFill>
                <a:schemeClr val="tx2">
                  <a:lumMod val="50000"/>
                  <a:lumOff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B1D93-6BCC-D19A-CD50-517888DEAEDF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2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7" y="385129"/>
            <a:ext cx="3526095" cy="835579"/>
          </a:xfrm>
        </p:spPr>
        <p:txBody>
          <a:bodyPr rtlCol="0">
            <a:normAutofit/>
          </a:bodyPr>
          <a:lstStyle/>
          <a:p>
            <a:pPr rtl="0"/>
            <a:r>
              <a:rPr lang="en-GB" sz="2800">
                <a:solidFill>
                  <a:srgbClr val="0070C0"/>
                </a:solidFill>
                <a:latin typeface="+mn-lt"/>
              </a:rPr>
              <a:t>problema</a:t>
            </a:r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89049-258D-1092-BF16-9CC4E4D7EF9E}"/>
              </a:ext>
            </a:extLst>
          </p:cNvPr>
          <p:cNvSpPr txBox="1"/>
          <p:nvPr/>
        </p:nvSpPr>
        <p:spPr>
          <a:xfrm>
            <a:off x="376082" y="2551837"/>
            <a:ext cx="3255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i="1"/>
              <a:t>Design</a:t>
            </a:r>
            <a:r>
              <a:rPr lang="en-GB" sz="2000" b="1"/>
              <a:t> pouco apelativo;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Curva de aprendizagem elevada.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02AC62-0D13-E79B-948D-D87E2659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99" y="1046698"/>
            <a:ext cx="8258175" cy="38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6A90F-BF6A-39FF-8854-56C0CC85AB04}"/>
              </a:ext>
            </a:extLst>
          </p:cNvPr>
          <p:cNvSpPr txBox="1"/>
          <p:nvPr/>
        </p:nvSpPr>
        <p:spPr>
          <a:xfrm>
            <a:off x="3195713" y="871758"/>
            <a:ext cx="5800573" cy="234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O projeto não apenas </a:t>
            </a:r>
            <a:r>
              <a:rPr lang="pt-BR" sz="2000" b="1" dirty="0"/>
              <a:t>alcança os objetivos funcionais</a:t>
            </a:r>
            <a:r>
              <a:rPr lang="pt-BR" sz="2000" dirty="0"/>
              <a:t>, mas também prioriza a </a:t>
            </a:r>
            <a:r>
              <a:rPr lang="pt-BR" sz="2000" b="1" dirty="0"/>
              <a:t>segurança</a:t>
            </a:r>
            <a:r>
              <a:rPr lang="pt-BR" sz="2000" dirty="0"/>
              <a:t>, e a </a:t>
            </a:r>
            <a:r>
              <a:rPr lang="pt-BR" sz="2000" b="1" dirty="0"/>
              <a:t>experiência do utilizador</a:t>
            </a:r>
            <a:r>
              <a:rPr lang="pt-BR" sz="2000" dirty="0"/>
              <a:t>, culminando numa </a:t>
            </a:r>
            <a:r>
              <a:rPr lang="pt-BR" sz="2000" b="1" dirty="0"/>
              <a:t>solução apelativa e intuitiva </a:t>
            </a:r>
            <a:r>
              <a:rPr lang="pt-BR" sz="2000" dirty="0"/>
              <a:t>para a gestão de conferências.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C860-1B10-7C8D-8E5C-3E42B1335E2D}"/>
              </a:ext>
            </a:extLst>
          </p:cNvPr>
          <p:cNvSpPr txBox="1"/>
          <p:nvPr/>
        </p:nvSpPr>
        <p:spPr>
          <a:xfrm>
            <a:off x="684644" y="4187039"/>
            <a:ext cx="945948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No futuro iremos focar-nos em três áreas-chave: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Aperfeiçoamento dos algoritmos, aumentando a sua complexidade;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Implementação de uma tecnologia diferente para o deploy da API;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Corrigir futuros bugs;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76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4C9D42-DC20-D8E0-5B55-BAECCFB7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54" y="942483"/>
            <a:ext cx="8760246" cy="40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1CFBE8-5753-CC89-383D-CC0CE06A8CE3}"/>
              </a:ext>
            </a:extLst>
          </p:cNvPr>
          <p:cNvSpPr/>
          <p:nvPr/>
        </p:nvSpPr>
        <p:spPr>
          <a:xfrm>
            <a:off x="600634" y="6033394"/>
            <a:ext cx="10876991" cy="228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345357" y="1859338"/>
            <a:ext cx="2912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/>
              <a:t>Criação de um Sistema: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Intuitivo;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Fácil de utilizar</a:t>
            </a:r>
            <a:r>
              <a:rPr lang="en-GB" sz="2000" b="1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Modular;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Seguro;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Fiável.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573957" y="385129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>
                <a:solidFill>
                  <a:srgbClr val="0070C0"/>
                </a:solidFill>
                <a:latin typeface="+mn-lt"/>
              </a:rPr>
              <a:t>solução</a:t>
            </a:r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591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35B68299-A5EE-373A-036E-A0BF5D2D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091950" y="721670"/>
            <a:ext cx="2684116" cy="4931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1250847" y="1703478"/>
            <a:ext cx="61513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Camada de apresentação</a:t>
            </a:r>
            <a:r>
              <a:rPr lang="pt-BR" sz="200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Camada de negócio</a:t>
            </a:r>
            <a:r>
              <a:rPr lang="pt-BR" sz="200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Camada de dados</a:t>
            </a:r>
            <a:r>
              <a:rPr lang="pt-BR" sz="2000"/>
              <a:t>: responsável pela persistência e recuperação de dados.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DBEE1-D331-53AD-5B7E-46ED42D94CBC}"/>
              </a:ext>
            </a:extLst>
          </p:cNvPr>
          <p:cNvSpPr txBox="1"/>
          <p:nvPr/>
        </p:nvSpPr>
        <p:spPr>
          <a:xfrm>
            <a:off x="7790030" y="5397666"/>
            <a:ext cx="419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Figura 2: Representação de arquitetura de 3 camadas</a:t>
            </a:r>
            <a:br>
              <a:rPr lang="en-GB" sz="1400"/>
            </a:br>
            <a:r>
              <a:rPr lang="pt-BR" sz="1400"/>
              <a:t>Fonte: </a:t>
            </a:r>
            <a:r>
              <a:rPr lang="pt-BR" sz="1400">
                <a:hlinkClick r:id="rId4"/>
              </a:rPr>
              <a:t>https://calegari.dev/pt-br/posts/arquiteturas-de-sistemas-distribuidos/</a:t>
            </a:r>
            <a:r>
              <a:rPr lang="pt-BR" sz="1400"/>
              <a:t> </a:t>
            </a:r>
            <a:endParaRPr lang="en-GB" sz="140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>
                <a:solidFill>
                  <a:srgbClr val="0070C0"/>
                </a:solidFill>
                <a:latin typeface="+mn-lt"/>
              </a:rPr>
              <a:t>Arquitetura</a:t>
            </a:r>
            <a:r>
              <a:rPr lang="en-GB" sz="3200">
                <a:solidFill>
                  <a:srgbClr val="0070C0"/>
                </a:solidFill>
                <a:latin typeface="+mn-lt"/>
              </a:rPr>
              <a:t> </a:t>
            </a:r>
            <a:endParaRPr lang="en-GB" sz="32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53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A168E-AC0D-4D31-0617-2FEBB972F98B}"/>
              </a:ext>
            </a:extLst>
          </p:cNvPr>
          <p:cNvSpPr txBox="1"/>
          <p:nvPr/>
        </p:nvSpPr>
        <p:spPr>
          <a:xfrm>
            <a:off x="684644" y="1877783"/>
            <a:ext cx="4324236" cy="3273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React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Node.js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Supabase: para armazenar ficheiros.</a:t>
            </a:r>
            <a:endParaRPr lang="pt-BR" sz="20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BDB7-4EFF-DBDA-447E-C78069A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95" y="0"/>
            <a:ext cx="6925001" cy="496995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4A6DC83-3609-40D7-5BE2-C6D3EDAD8931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tecnologias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8B108-FF5C-00E7-EA8E-1B1F690FD03E}"/>
              </a:ext>
            </a:extLst>
          </p:cNvPr>
          <p:cNvSpPr txBox="1"/>
          <p:nvPr/>
        </p:nvSpPr>
        <p:spPr>
          <a:xfrm>
            <a:off x="5159995" y="5102959"/>
            <a:ext cx="414593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Figura</a:t>
            </a:r>
            <a:r>
              <a:rPr lang="en-GB" sz="1200" dirty="0"/>
              <a:t> 4: Lista de </a:t>
            </a:r>
            <a:r>
              <a:rPr lang="en-GB" sz="1200" dirty="0" err="1"/>
              <a:t>tabelas</a:t>
            </a:r>
            <a:r>
              <a:rPr lang="en-GB" sz="1200" dirty="0"/>
              <a:t> </a:t>
            </a:r>
            <a:r>
              <a:rPr lang="en-GB" sz="1200" dirty="0" err="1"/>
              <a:t>criadas</a:t>
            </a:r>
            <a:r>
              <a:rPr lang="en-GB" sz="1200" dirty="0"/>
              <a:t> no Neon Tech.</a:t>
            </a:r>
            <a:br>
              <a:rPr lang="en-GB" sz="1200" dirty="0"/>
            </a:br>
            <a:r>
              <a:rPr lang="pt-BR" sz="1050" dirty="0"/>
              <a:t>Fonte: https://neon.tech/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186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825388" y="1495411"/>
            <a:ext cx="42736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Metodologias de Desenvolvimento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Ágil, incremental 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metodologias</a:t>
            </a:r>
            <a:endParaRPr lang="en-GB"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7B05F-9E05-6EEC-82EF-4A5EE29FD5B3}"/>
              </a:ext>
            </a:extLst>
          </p:cNvPr>
          <p:cNvSpPr txBox="1"/>
          <p:nvPr/>
        </p:nvSpPr>
        <p:spPr>
          <a:xfrm>
            <a:off x="6029242" y="1495411"/>
            <a:ext cx="34354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Metodologias de Projeto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Ágil, Kanban</a:t>
            </a:r>
          </a:p>
          <a:p>
            <a:endParaRPr lang="en-GB" dirty="0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811B2C07-F16E-5D7D-C746-E74F6B3A1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8" y="2742154"/>
            <a:ext cx="3600525" cy="25046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F95644-424B-BAC6-048A-0CC2F8A9D1F5}"/>
              </a:ext>
            </a:extLst>
          </p:cNvPr>
          <p:cNvSpPr/>
          <p:nvPr/>
        </p:nvSpPr>
        <p:spPr>
          <a:xfrm>
            <a:off x="480059" y="6127517"/>
            <a:ext cx="6209741" cy="228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9E902-B633-9CF6-EA1C-C79CE9F1EAB7}"/>
              </a:ext>
            </a:extLst>
          </p:cNvPr>
          <p:cNvSpPr txBox="1"/>
          <p:nvPr/>
        </p:nvSpPr>
        <p:spPr>
          <a:xfrm>
            <a:off x="724049" y="5279426"/>
            <a:ext cx="384795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Figura: Etapas da metodologia de desenvolvimento incremental</a:t>
            </a:r>
            <a:br>
              <a:rPr lang="pt-BR" sz="1200" dirty="0"/>
            </a:br>
            <a:r>
              <a:rPr lang="pt-PT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Fonte: </a:t>
            </a:r>
            <a:r>
              <a:rPr lang="pt-PT" sz="105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https://www.geeksforgeeks.org/software-engineering-incremental-process-model/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agem 1198988015" descr="Screens screenshot of a phone&#10;&#10;Description automatically generated">
            <a:extLst>
              <a:ext uri="{FF2B5EF4-FFF2-40B4-BE49-F238E27FC236}">
                <a16:creationId xmlns:a16="http://schemas.microsoft.com/office/drawing/2014/main" id="{B24CA28B-4DE7-29E3-E2A2-3308A7D17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01" y="2659954"/>
            <a:ext cx="6337919" cy="2812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0ECD19-15C6-FA83-43BD-619CBC3EFC23}"/>
              </a:ext>
            </a:extLst>
          </p:cNvPr>
          <p:cNvSpPr txBox="1"/>
          <p:nvPr/>
        </p:nvSpPr>
        <p:spPr>
          <a:xfrm>
            <a:off x="5502201" y="5498903"/>
            <a:ext cx="55467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Figura: Imagem da aplicação Trello com os Cards do Projeto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6062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03071-326D-4BF5-CA7B-63F251E3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10" name="Conference Pages - 7s">
            <a:hlinkClick r:id="" action="ppaction://media"/>
            <a:extLst>
              <a:ext uri="{FF2B5EF4-FFF2-40B4-BE49-F238E27FC236}">
                <a16:creationId xmlns:a16="http://schemas.microsoft.com/office/drawing/2014/main" id="{8197835B-7CAE-0539-DD17-C2C74E445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674" y="868713"/>
            <a:ext cx="11628651" cy="55599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4E77B-AB30-7C80-FD0F-2D050875EEC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CCC9B43-C22B-19BD-8F36-A731DA82D68E}"/>
              </a:ext>
            </a:extLst>
          </p:cNvPr>
          <p:cNvSpPr txBox="1">
            <a:spLocks/>
          </p:cNvSpPr>
          <p:nvPr/>
        </p:nvSpPr>
        <p:spPr>
          <a:xfrm>
            <a:off x="4313873" y="317420"/>
            <a:ext cx="3273426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7F8C3263-787C-3198-56AF-3945B2B25DFA}"/>
              </a:ext>
            </a:extLst>
          </p:cNvPr>
          <p:cNvSpPr txBox="1">
            <a:spLocks/>
          </p:cNvSpPr>
          <p:nvPr/>
        </p:nvSpPr>
        <p:spPr>
          <a:xfrm>
            <a:off x="3595437" y="330371"/>
            <a:ext cx="5001118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12947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12" name="Invitation Code My Profile - 10s">
            <a:hlinkClick r:id="" action="ppaction://media"/>
            <a:extLst>
              <a:ext uri="{FF2B5EF4-FFF2-40B4-BE49-F238E27FC236}">
                <a16:creationId xmlns:a16="http://schemas.microsoft.com/office/drawing/2014/main" id="{882DF39A-3F19-BE4C-70C4-714E3072D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3"/>
          <a:stretch/>
        </p:blipFill>
        <p:spPr>
          <a:xfrm>
            <a:off x="258776" y="868743"/>
            <a:ext cx="11674448" cy="55356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EBE0A3-EBD7-1CF0-48C1-5012DF2D793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634859E-9ACB-258C-8CF2-91951E08CBD5}"/>
              </a:ext>
            </a:extLst>
          </p:cNvPr>
          <p:cNvSpPr txBox="1">
            <a:spLocks/>
          </p:cNvSpPr>
          <p:nvPr/>
        </p:nvSpPr>
        <p:spPr>
          <a:xfrm>
            <a:off x="4450430" y="324779"/>
            <a:ext cx="3645819" cy="345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Código de convite</a:t>
            </a:r>
          </a:p>
        </p:txBody>
      </p:sp>
    </p:spTree>
    <p:extLst>
      <p:ext uri="{BB962C8B-B14F-4D97-AF65-F5344CB8AC3E}">
        <p14:creationId xmlns:p14="http://schemas.microsoft.com/office/powerpoint/2010/main" val="33015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1910</TotalTime>
  <Words>543</Words>
  <Application>Microsoft Office PowerPoint</Application>
  <PresentationFormat>Widescreen</PresentationFormat>
  <Paragraphs>101</Paragraphs>
  <Slides>20</Slides>
  <Notes>12</Notes>
  <HiddenSlides>2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Calisto MT</vt:lpstr>
      <vt:lpstr>Times New Roman</vt:lpstr>
      <vt:lpstr>Univers Condensed</vt:lpstr>
      <vt:lpstr>ChronicleVTI</vt:lpstr>
      <vt:lpstr>UAL Conf Sistema de Gestão de Organização de Conferências</vt:lpstr>
      <vt:lpstr>problema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Miguel Rico</cp:lastModifiedBy>
  <cp:revision>16</cp:revision>
  <dcterms:created xsi:type="dcterms:W3CDTF">2024-07-12T20:05:41Z</dcterms:created>
  <dcterms:modified xsi:type="dcterms:W3CDTF">2024-07-17T16:20:09Z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